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3" r:id="rId12"/>
    <p:sldId id="274" r:id="rId13"/>
    <p:sldId id="275" r:id="rId14"/>
    <p:sldId id="276" r:id="rId15"/>
    <p:sldId id="277" r:id="rId16"/>
    <p:sldId id="268" r:id="rId17"/>
    <p:sldId id="271" r:id="rId18"/>
    <p:sldId id="266" r:id="rId19"/>
    <p:sldId id="267" r:id="rId20"/>
    <p:sldId id="272" r:id="rId21"/>
  </p:sldIdLst>
  <p:sldSz cx="18288000" cy="10287000"/>
  <p:notesSz cx="6858000" cy="9144000"/>
  <p:embeddedFontLst>
    <p:embeddedFont>
      <p:font typeface="Canva Sans" panose="020B0604020202020204" charset="0"/>
      <p:regular r:id="rId23"/>
    </p:embeddedFont>
    <p:embeddedFont>
      <p:font typeface="Canva Sans Bold" panose="020B0604020202020204" charset="0"/>
      <p:regular r:id="rId24"/>
    </p:embeddedFont>
    <p:embeddedFont>
      <p:font typeface="Cormorant Garamond Bold Italics" panose="020B0604020202020204" charset="0"/>
      <p:regular r:id="rId25"/>
    </p:embeddedFont>
    <p:embeddedFont>
      <p:font typeface="Quicksand" panose="020B0604020202020204" charset="0"/>
      <p:regular r:id="rId26"/>
    </p:embeddedFont>
    <p:embeddedFont>
      <p:font typeface="Quicksand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3BB98-41C3-4157-9CCD-D6449073372D}" type="datetimeFigureOut">
              <a:rPr lang="en-IN" smtClean="0"/>
              <a:t>08-Apr-2025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AC7D1-7D17-429E-8498-F103F3F79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6541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10888563" TargetMode="External"/><Relationship Id="rId2" Type="http://schemas.openxmlformats.org/officeDocument/2006/relationships/hyperlink" Target="https://ieeexplore.ieee.org/document/10702601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eeexplore.ieee.org/document/9809963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9849698/" TargetMode="External"/><Relationship Id="rId2" Type="http://schemas.openxmlformats.org/officeDocument/2006/relationships/hyperlink" Target="https://ieeexplore.ieee.org/document/10472088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ieeexplore.ieee.org/document/10530648" TargetMode="External"/><Relationship Id="rId4" Type="http://schemas.openxmlformats.org/officeDocument/2006/relationships/hyperlink" Target="https://ieeexplore.ieee.org/document/9354805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635990" cy="10542736"/>
          </a:xfrm>
          <a:custGeom>
            <a:avLst/>
            <a:gdLst/>
            <a:ahLst/>
            <a:cxnLst/>
            <a:rect l="l" t="t" r="r" b="b"/>
            <a:pathLst>
              <a:path w="8635990" h="10542736">
                <a:moveTo>
                  <a:pt x="0" y="0"/>
                </a:moveTo>
                <a:lnTo>
                  <a:pt x="8635990" y="0"/>
                </a:lnTo>
                <a:lnTo>
                  <a:pt x="8635990" y="10542736"/>
                </a:lnTo>
                <a:lnTo>
                  <a:pt x="0" y="105427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736" r="-96615"/>
            </a:stretch>
          </a:blipFill>
        </p:spPr>
        <p:txBody>
          <a:bodyPr/>
          <a:lstStyle/>
          <a:p>
            <a:pPr>
              <a:defRPr>
                <a:solidFill/>
              </a:defRPr>
            </a:pPr>
            <a:endParaRPr/>
          </a:p>
        </p:txBody>
      </p:sp>
      <p:sp>
        <p:nvSpPr>
          <p:cNvPr id="3" name="TextBox 3"/>
          <p:cNvSpPr txBox="1"/>
          <p:nvPr/>
        </p:nvSpPr>
        <p:spPr>
          <a:xfrm>
            <a:off x="8635990" y="1943461"/>
            <a:ext cx="9652010" cy="3327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73"/>
              </a:lnSpc>
              <a:spcBef>
                <a:spcPct val="0"/>
              </a:spcBef>
            </a:pPr>
            <a:r>
              <a:rPr lang="en-US" sz="6338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Transfer Learning-Driven Deep Model for Alzheimer’s Prediction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042382" y="6447009"/>
            <a:ext cx="8245618" cy="513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64"/>
              </a:lnSpc>
              <a:spcBef>
                <a:spcPct val="0"/>
              </a:spcBef>
            </a:pPr>
            <a:r>
              <a:rPr lang="en-US" sz="3046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GUIDE: </a:t>
            </a:r>
            <a:r>
              <a:rPr lang="en-US" sz="3046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Dr.Blessy Queen Mary 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446431" y="7307235"/>
            <a:ext cx="6422514" cy="2472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1"/>
              </a:lnSpc>
            </a:pPr>
            <a:r>
              <a:rPr lang="en-US" sz="2786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Team Members:</a:t>
            </a:r>
          </a:p>
          <a:p>
            <a:pPr algn="l">
              <a:lnSpc>
                <a:spcPts val="3901"/>
              </a:lnSpc>
            </a:pPr>
            <a:r>
              <a:rPr lang="en-US" sz="2786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Guruswathi B - 71772118111</a:t>
            </a:r>
          </a:p>
          <a:p>
            <a:pPr algn="l">
              <a:lnSpc>
                <a:spcPts val="3901"/>
              </a:lnSpc>
            </a:pPr>
            <a:r>
              <a:rPr lang="en-US" sz="2786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Muthumaha S - 71772118129</a:t>
            </a:r>
          </a:p>
          <a:p>
            <a:pPr algn="l">
              <a:lnSpc>
                <a:spcPts val="3901"/>
              </a:lnSpc>
            </a:pPr>
            <a:r>
              <a:rPr lang="en-US" sz="2786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Shunmuga Priya R - 71772118140</a:t>
            </a:r>
          </a:p>
          <a:p>
            <a:pPr marL="0" lvl="0" indent="0" algn="l">
              <a:lnSpc>
                <a:spcPts val="3901"/>
              </a:lnSpc>
              <a:spcBef>
                <a:spcPct val="0"/>
              </a:spcBef>
            </a:pPr>
            <a:r>
              <a:rPr lang="en-US" sz="2786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Tamil Selvi A - 71772118149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973" y="2138271"/>
            <a:ext cx="17174055" cy="4050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5. Prediction/Inference Module</a:t>
            </a:r>
          </a:p>
          <a:p>
            <a:pPr algn="l">
              <a:lnSpc>
                <a:spcPts val="4620"/>
              </a:lnSpc>
            </a:pPr>
            <a:endParaRPr lang="en-US" sz="33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Along with predicting the class label, the model outputs probability scores for each category.</a:t>
            </a:r>
          </a:p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This helps in understanding the confidence level of the prediction, aiding in better clinical decisions.</a:t>
            </a:r>
          </a:p>
          <a:p>
            <a:pPr algn="l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8AF7D6-1661-ED12-2E4F-0ECD5CAFC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2" t="28741" b="34854"/>
          <a:stretch/>
        </p:blipFill>
        <p:spPr>
          <a:xfrm>
            <a:off x="1361768" y="845883"/>
            <a:ext cx="12125632" cy="2895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6A7D90-D812-E9B7-C040-4F4F75B3CD6F}"/>
              </a:ext>
            </a:extLst>
          </p:cNvPr>
          <p:cNvSpPr txBox="1"/>
          <p:nvPr/>
        </p:nvSpPr>
        <p:spPr>
          <a:xfrm>
            <a:off x="4495800" y="3946872"/>
            <a:ext cx="9525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>
                <a:latin typeface="Canva Sans Bold" panose="020B0604020202020204" charset="0"/>
              </a:rPr>
              <a:t>Fig 1.1 CATEGORY SPECIFICATION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942DA1-7B2C-6FF9-1EC2-199D2BA6DA62}"/>
              </a:ext>
            </a:extLst>
          </p:cNvPr>
          <p:cNvSpPr txBox="1"/>
          <p:nvPr/>
        </p:nvSpPr>
        <p:spPr>
          <a:xfrm>
            <a:off x="5334000" y="9353248"/>
            <a:ext cx="9525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>
                <a:latin typeface="Canva Sans Bold" panose="020B0604020202020204" charset="0"/>
              </a:rPr>
              <a:t>Fig 1.2 SEGMENTATION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1198D4-A1EC-FBDD-DC69-83D982021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3" t="46296" r="2084" b="302"/>
          <a:stretch/>
        </p:blipFill>
        <p:spPr>
          <a:xfrm>
            <a:off x="762000" y="4686300"/>
            <a:ext cx="13868400" cy="439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01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E8A809E-13B2-384A-DAF1-7B2DF3A33B0D}"/>
              </a:ext>
            </a:extLst>
          </p:cNvPr>
          <p:cNvSpPr txBox="1"/>
          <p:nvPr/>
        </p:nvSpPr>
        <p:spPr>
          <a:xfrm>
            <a:off x="2819400" y="8953500"/>
            <a:ext cx="487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+mj-lt"/>
              </a:rPr>
              <a:t>Fig 1.3 CONFUSION MATRIX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FE8D91-033B-E6D8-AA26-3C3E8DFB9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4" r="32327"/>
          <a:stretch/>
        </p:blipFill>
        <p:spPr>
          <a:xfrm>
            <a:off x="9466006" y="1790700"/>
            <a:ext cx="7772400" cy="6324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9691D5-9266-D467-1879-94BBAA4EFD88}"/>
              </a:ext>
            </a:extLst>
          </p:cNvPr>
          <p:cNvSpPr txBox="1"/>
          <p:nvPr/>
        </p:nvSpPr>
        <p:spPr>
          <a:xfrm>
            <a:off x="12420600" y="8968889"/>
            <a:ext cx="472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latin typeface="+mj-lt"/>
              </a:rPr>
              <a:t>Fig 1.4 PREDICTION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AE48A3-146C-1BC3-20C7-B29F93D7C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1181099"/>
            <a:ext cx="7772400" cy="732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77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EB934-7E07-44F4-42A6-FEA9B567B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7726F10-02E5-0B6E-F339-EB7A0D73F8B5}"/>
              </a:ext>
            </a:extLst>
          </p:cNvPr>
          <p:cNvSpPr txBox="1"/>
          <p:nvPr/>
        </p:nvSpPr>
        <p:spPr>
          <a:xfrm>
            <a:off x="2819400" y="8953500"/>
            <a:ext cx="487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+mj-lt"/>
              </a:rPr>
              <a:t>Fig 1.4 PREDICTION PER CATEGORY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1DAB32-DA59-D53C-FE5C-418E26B92A79}"/>
              </a:ext>
            </a:extLst>
          </p:cNvPr>
          <p:cNvSpPr txBox="1"/>
          <p:nvPr/>
        </p:nvSpPr>
        <p:spPr>
          <a:xfrm>
            <a:off x="12420600" y="8968889"/>
            <a:ext cx="472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latin typeface="+mj-lt"/>
              </a:rPr>
              <a:t>Fig 1.5 ACCURACY &amp;LOSS CURVES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516DC3-AE7D-12EB-EE60-920448D3B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714500"/>
            <a:ext cx="7504419" cy="62476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BB3CA1-9185-71AE-8A62-28DC023FE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0" y="2476500"/>
            <a:ext cx="6705600" cy="516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268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0D7B6-709C-755B-09C9-F911726AA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0575EEF-7EDB-EAD7-B7D4-B577C423372C}"/>
              </a:ext>
            </a:extLst>
          </p:cNvPr>
          <p:cNvSpPr txBox="1"/>
          <p:nvPr/>
        </p:nvSpPr>
        <p:spPr>
          <a:xfrm>
            <a:off x="2209800" y="8938111"/>
            <a:ext cx="487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+mj-lt"/>
              </a:rPr>
              <a:t>Fig 1.6 WEB INTERFACE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802D47-0699-8882-C43D-A64227946090}"/>
              </a:ext>
            </a:extLst>
          </p:cNvPr>
          <p:cNvSpPr txBox="1"/>
          <p:nvPr/>
        </p:nvSpPr>
        <p:spPr>
          <a:xfrm>
            <a:off x="12420600" y="8968889"/>
            <a:ext cx="472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latin typeface="+mj-lt"/>
              </a:rPr>
              <a:t>Fig 1.7 PREDICTION 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F90178-6AF6-8D9E-F538-660199032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485900"/>
            <a:ext cx="8001000" cy="6629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8E7A20-F848-2823-D4F7-CA6E2F455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1485900"/>
            <a:ext cx="8187948" cy="640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47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2461C-B0F8-AD37-8FAB-3BA0E7709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DE3E01B-CB49-B73E-59BC-D555B0E3BDE3}"/>
              </a:ext>
            </a:extLst>
          </p:cNvPr>
          <p:cNvSpPr txBox="1"/>
          <p:nvPr/>
        </p:nvSpPr>
        <p:spPr>
          <a:xfrm>
            <a:off x="7924800" y="8989142"/>
            <a:ext cx="487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+mj-lt"/>
              </a:rPr>
              <a:t>Fig 1.8 PREDICTION RESULT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E271AB-A20B-DBA4-4018-99F41AC6D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1" y="1257300"/>
            <a:ext cx="111252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66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5849600" cy="449262"/>
          </a:xfrm>
        </p:spPr>
        <p:txBody>
          <a:bodyPr>
            <a:normAutofit fontScale="90000"/>
          </a:bodyPr>
          <a:lstStyle/>
          <a:p>
            <a:r>
              <a:rPr lang="en-IN" dirty="0"/>
              <a:t>LITERATURE SURVEY</a:t>
            </a:r>
            <a:endParaRPr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627297"/>
              </p:ext>
            </p:extLst>
          </p:nvPr>
        </p:nvGraphicFramePr>
        <p:xfrm>
          <a:off x="457200" y="914400"/>
          <a:ext cx="16992599" cy="897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83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4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4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4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4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4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66900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latin typeface="Canva Sans" panose="020B0604020202020204" charset="0"/>
                        </a:rPr>
                        <a:t>  Title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latin typeface="Canva Sans" panose="020B0604020202020204" charset="0"/>
                        </a:rPr>
                        <a:t>Author(s)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IN" sz="2800" dirty="0">
                          <a:latin typeface="Canva Sans" panose="020B0604020202020204" charset="0"/>
                        </a:rPr>
                      </a:br>
                      <a:r>
                        <a:rPr lang="en-IN" sz="2800" dirty="0">
                          <a:latin typeface="Canva Sans" panose="020B0604020202020204" charset="0"/>
                        </a:rPr>
                        <a:t>Year</a:t>
                      </a:r>
                      <a:endParaRPr sz="2800" dirty="0">
                        <a:latin typeface="Canva Sa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IN" sz="2800" dirty="0">
                          <a:latin typeface="Canva Sans" panose="020B0604020202020204" charset="0"/>
                        </a:rPr>
                      </a:br>
                      <a:r>
                        <a:rPr lang="en-IN" sz="2800" dirty="0">
                          <a:latin typeface="Canva Sans" panose="020B0604020202020204" charset="0"/>
                        </a:rPr>
                        <a:t>Algorithm</a:t>
                      </a:r>
                      <a:endParaRPr sz="2800" dirty="0">
                        <a:latin typeface="Canva Sa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IN" sz="2800" dirty="0">
                          <a:latin typeface="Canva Sans" panose="020B0604020202020204" charset="0"/>
                        </a:rPr>
                      </a:br>
                      <a:r>
                        <a:rPr lang="en-IN" sz="2800" dirty="0">
                          <a:latin typeface="Canva Sans" panose="020B0604020202020204" charset="0"/>
                        </a:rPr>
                        <a:t>Merit</a:t>
                      </a:r>
                      <a:endParaRPr sz="2800" dirty="0">
                        <a:latin typeface="Canva Sa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IN" sz="2800" dirty="0">
                          <a:latin typeface="Canva Sans" panose="020B0604020202020204" charset="0"/>
                        </a:rPr>
                      </a:br>
                      <a:r>
                        <a:rPr lang="en-IN" sz="2800" dirty="0">
                          <a:latin typeface="Canva Sans" panose="020B0604020202020204" charset="0"/>
                        </a:rPr>
                        <a:t>Demerit</a:t>
                      </a:r>
                      <a:endParaRPr sz="2800" dirty="0">
                        <a:latin typeface="Canva Sans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9740">
                <a:tc>
                  <a:txBody>
                    <a:bodyPr/>
                    <a:lstStyle/>
                    <a:p>
                      <a:r>
                        <a:rPr lang="en-US" sz="2000" dirty="0"/>
                        <a:t>ML-Powered Handwriting Analysis for Early Detection of Alzheimer’s Disease</a:t>
                      </a:r>
                      <a:endParaRPr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Uddalak Mitra, Shafiq </a:t>
                      </a:r>
                      <a:r>
                        <a:rPr lang="en-IN" sz="2000" dirty="0" err="1"/>
                        <a:t>Ul</a:t>
                      </a:r>
                      <a:r>
                        <a:rPr lang="en-IN" sz="2000" dirty="0"/>
                        <a:t> Rehman</a:t>
                      </a:r>
                      <a:endParaRPr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2024</a:t>
                      </a:r>
                      <a:endParaRPr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Ensemble ML with stacking technique</a:t>
                      </a:r>
                      <a:endParaRPr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High accuracy (97.14%), non-invasive handwriting analysis</a:t>
                      </a:r>
                      <a:endParaRPr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Computational complexity, dataset dependency​</a:t>
                      </a:r>
                      <a:endParaRPr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9740">
                <a:tc>
                  <a:txBody>
                    <a:bodyPr/>
                    <a:lstStyle/>
                    <a:p>
                      <a:r>
                        <a:rPr lang="en-US" sz="2000" dirty="0"/>
                        <a:t>Volumetric Feature-Based Alzheimer’s Disease Diagnosis From </a:t>
                      </a:r>
                      <a:r>
                        <a:rPr lang="en-US" sz="2000" dirty="0" err="1"/>
                        <a:t>sMRI</a:t>
                      </a:r>
                      <a:r>
                        <a:rPr lang="en-US" sz="2000" dirty="0"/>
                        <a:t> Data Using a CNN and a DNN</a:t>
                      </a:r>
                      <a:endParaRPr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Abol Basher, Byeong C. Kim, Kun Ho Lee, Ho Yub Jung</a:t>
                      </a:r>
                      <a:endParaRPr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2021</a:t>
                      </a:r>
                      <a:endParaRPr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CNN + DNN on </a:t>
                      </a:r>
                      <a:r>
                        <a:rPr lang="en-IN" sz="2000" dirty="0" err="1"/>
                        <a:t>sMRI</a:t>
                      </a:r>
                      <a:endParaRPr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High classification accuracy (94.82%), effective hippocampus analysis</a:t>
                      </a:r>
                      <a:endParaRPr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Requires MRI data, computationally expensive​</a:t>
                      </a:r>
                      <a:endParaRPr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9740">
                <a:tc>
                  <a:txBody>
                    <a:bodyPr/>
                    <a:lstStyle/>
                    <a:p>
                      <a:r>
                        <a:rPr lang="en-US" sz="2000" dirty="0"/>
                        <a:t>Cognitive Decline Detection for Alzheimer’s Disease Patients Through an Activity of Daily Living (ADL)</a:t>
                      </a:r>
                      <a:endParaRPr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G. Palacios-Navarro, J. Buele, S. Gimeno Jarque, A. </a:t>
                      </a:r>
                      <a:r>
                        <a:rPr lang="en-IN" sz="2000" dirty="0" err="1"/>
                        <a:t>Bronchal</a:t>
                      </a:r>
                      <a:r>
                        <a:rPr lang="en-IN" sz="2000" dirty="0"/>
                        <a:t> García</a:t>
                      </a:r>
                      <a:endParaRPr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2022</a:t>
                      </a:r>
                      <a:endParaRPr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ADL-based task evaluation</a:t>
                      </a:r>
                      <a:endParaRPr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Ecological validity, real-life cognitive assessment</a:t>
                      </a:r>
                      <a:endParaRPr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Limited sample size, potential bias​</a:t>
                      </a:r>
                      <a:endParaRPr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9740">
                <a:tc>
                  <a:txBody>
                    <a:bodyPr/>
                    <a:lstStyle/>
                    <a:p>
                      <a:r>
                        <a:rPr lang="en-US" sz="2000" dirty="0"/>
                        <a:t>Alzheimer’s Disease Diagnosis in the Preclinical Stage: Normal Aging or Dementia</a:t>
                      </a:r>
                      <a:endParaRPr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Fahimeh Marvi, Yun-Hsuan Chen, Mohamad Sawan</a:t>
                      </a:r>
                      <a:endParaRPr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2025</a:t>
                      </a:r>
                      <a:endParaRPr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Biosensors and neuroimaging techniques</a:t>
                      </a:r>
                      <a:endParaRPr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Early detection through biosensors, non-invasive</a:t>
                      </a:r>
                      <a:endParaRPr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Lack of commercialization, data reproducibility issues​</a:t>
                      </a:r>
                      <a:endParaRPr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DAB71-F52A-AB52-FB2E-36F06A790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2FE5B-3B4F-35CF-1455-939061F27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5849600" cy="449262"/>
          </a:xfrm>
        </p:spPr>
        <p:txBody>
          <a:bodyPr>
            <a:normAutofit fontScale="90000"/>
          </a:bodyPr>
          <a:lstStyle/>
          <a:p>
            <a:r>
              <a:rPr lang="en-IN" dirty="0"/>
              <a:t>LITERATURE SURVEY</a:t>
            </a:r>
            <a:endParaRPr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18685DF-B361-77E2-F616-847AED09B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301732"/>
              </p:ext>
            </p:extLst>
          </p:nvPr>
        </p:nvGraphicFramePr>
        <p:xfrm>
          <a:off x="457200" y="876300"/>
          <a:ext cx="16992600" cy="9296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2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32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32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32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80829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latin typeface="Canva Sans" panose="020B0604020202020204" charset="0"/>
                        </a:rPr>
                        <a:t>  Title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latin typeface="Canva Sans" panose="020B0604020202020204" charset="0"/>
                        </a:rPr>
                        <a:t>Author(s)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IN" sz="2800" dirty="0">
                          <a:latin typeface="Canva Sans" panose="020B0604020202020204" charset="0"/>
                        </a:rPr>
                      </a:br>
                      <a:r>
                        <a:rPr lang="en-IN" sz="2800" dirty="0">
                          <a:latin typeface="Canva Sans" panose="020B0604020202020204" charset="0"/>
                        </a:rPr>
                        <a:t>Year</a:t>
                      </a:r>
                      <a:endParaRPr sz="2800" dirty="0">
                        <a:latin typeface="Canva Sa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IN" sz="2800" dirty="0">
                          <a:latin typeface="Canva Sans" panose="020B0604020202020204" charset="0"/>
                        </a:rPr>
                      </a:br>
                      <a:r>
                        <a:rPr lang="en-IN" sz="2800" dirty="0">
                          <a:latin typeface="Canva Sans" panose="020B0604020202020204" charset="0"/>
                        </a:rPr>
                        <a:t>Algorithm</a:t>
                      </a:r>
                      <a:endParaRPr sz="2800" dirty="0">
                        <a:latin typeface="Canva Sa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IN" sz="2800" dirty="0">
                          <a:latin typeface="Canva Sans" panose="020B0604020202020204" charset="0"/>
                        </a:rPr>
                      </a:br>
                      <a:r>
                        <a:rPr lang="en-IN" sz="2800" dirty="0">
                          <a:latin typeface="Canva Sans" panose="020B0604020202020204" charset="0"/>
                        </a:rPr>
                        <a:t>Merit</a:t>
                      </a:r>
                      <a:endParaRPr sz="2800" dirty="0">
                        <a:latin typeface="Canva Sa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IN" sz="2800" dirty="0">
                          <a:latin typeface="Canva Sans" panose="020B0604020202020204" charset="0"/>
                        </a:rPr>
                      </a:br>
                      <a:r>
                        <a:rPr lang="en-IN" sz="2800" dirty="0">
                          <a:latin typeface="Canva Sans" panose="020B0604020202020204" charset="0"/>
                        </a:rPr>
                        <a:t>Demerit</a:t>
                      </a:r>
                      <a:endParaRPr sz="2800" dirty="0">
                        <a:latin typeface="Canva Sans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6956">
                <a:tc>
                  <a:txBody>
                    <a:bodyPr/>
                    <a:lstStyle/>
                    <a:p>
                      <a:r>
                        <a:rPr lang="en-US" sz="2000" dirty="0"/>
                        <a:t>A Binary Classification Study of Alzheimer’s Disease Based on a Novel Subclass Weighted Logistic Regression Method</a:t>
                      </a:r>
                      <a:endParaRPr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Jinhua Sheng, Shuai Wu, Qiao Zhang, </a:t>
                      </a:r>
                      <a:r>
                        <a:rPr lang="en-IN" sz="2000" dirty="0" err="1"/>
                        <a:t>Zhongjin</a:t>
                      </a:r>
                      <a:r>
                        <a:rPr lang="en-IN" sz="2000" dirty="0"/>
                        <a:t> Li, He Huang</a:t>
                      </a:r>
                      <a:endParaRPr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2022</a:t>
                      </a:r>
                      <a:endParaRPr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Subclass Weighted Logistic Regression (SWLR)</a:t>
                      </a:r>
                      <a:endParaRPr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High accuracy (95.8%), interpretable model</a:t>
                      </a:r>
                      <a:endParaRPr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Complexity in subclass weighting, dataset dependency​</a:t>
                      </a:r>
                      <a:endParaRPr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6956">
                <a:tc>
                  <a:txBody>
                    <a:bodyPr/>
                    <a:lstStyle/>
                    <a:p>
                      <a:r>
                        <a:rPr lang="en-US" sz="2000" dirty="0"/>
                        <a:t>Total Body 100-mGy X-irradiation Does Not Induce Alzheimer’s Disease-Like Pathogenesis or Memory Impairment in Mice</a:t>
                      </a:r>
                      <a:endParaRPr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Bing Wang, Kaoru Tanaka, Bin Ji, et al.</a:t>
                      </a:r>
                      <a:endParaRPr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2013</a:t>
                      </a:r>
                      <a:endParaRPr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X-ray exposure analysis</a:t>
                      </a:r>
                      <a:endParaRPr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 significant AD-like effects from radiation exposure</a:t>
                      </a:r>
                      <a:endParaRPr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Limited to animal models, not applicable to humans​</a:t>
                      </a:r>
                      <a:endParaRPr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0829">
                <a:tc>
                  <a:txBody>
                    <a:bodyPr/>
                    <a:lstStyle/>
                    <a:p>
                      <a:r>
                        <a:rPr lang="en-US" dirty="0"/>
                        <a:t>Integrating Pause Information with Word Embeddings in Language Models for Alzheimer’s Disease Detection from Spontaneous Speech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Yu Pu, Wei-Qiang Zhang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2025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Transformer-based NLP model with speech pauses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Effective in detecting AD from speech (83.1% accuracy)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Dependent on speech datasets, ASR accuracy limitations​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80829">
                <a:tc>
                  <a:txBody>
                    <a:bodyPr/>
                    <a:lstStyle/>
                    <a:p>
                      <a:r>
                        <a:rPr lang="en-US" dirty="0"/>
                        <a:t>Longitudinal Alzheimer’s Disease Progression Prediction With Modality Uncertainty and Optimization of Information Flow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Duy-Phuong Dao, Hyung-Jeong Yang, </a:t>
                      </a:r>
                      <a:r>
                        <a:rPr lang="en-IN" dirty="0" err="1"/>
                        <a:t>Jahae</a:t>
                      </a:r>
                      <a:r>
                        <a:rPr lang="en-IN" dirty="0"/>
                        <a:t> Kim, Ngoc-Huynh Ho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Multimodal Deep Learning (LMDP-Net)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Handles missing data, improves disease progression prediction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Increased complexity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8654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38200" y="637809"/>
            <a:ext cx="3191173" cy="719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27"/>
              </a:lnSpc>
            </a:pPr>
            <a:r>
              <a:rPr lang="en-US" sz="4305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Conclusion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998332"/>
            <a:ext cx="16230600" cy="7536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proposed deep learning model effectively classifies Alzheimer’s disease severity using MRI images.</a:t>
            </a:r>
          </a:p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By incorporating U-Net for segmentation and ResNet-101 for classification, the system achieves high accuracy and reliability.</a:t>
            </a:r>
          </a:p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Segmentation allows for focusing on critical brain regions, improving classification performance.</a:t>
            </a:r>
          </a:p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model provides an automated, efficient, and accurate method for early detection and staging of Alzheimer’s disease.</a:t>
            </a:r>
          </a:p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Future work includes expanding the dataset, improving class balance, and integrating explainability techniques (e.g., Grad-CAM) to enhance the interpretability of predictions.</a:t>
            </a:r>
          </a:p>
          <a:p>
            <a:pPr algn="l">
              <a:lnSpc>
                <a:spcPts val="4620"/>
              </a:lnSpc>
            </a:pPr>
            <a:endParaRPr lang="en-US" sz="33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620"/>
              </a:lnSpc>
            </a:pPr>
            <a:endParaRPr lang="en-US" sz="33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03E3DB-6629-D889-C724-93C1B8B118CF}"/>
              </a:ext>
            </a:extLst>
          </p:cNvPr>
          <p:cNvSpPr txBox="1"/>
          <p:nvPr/>
        </p:nvSpPr>
        <p:spPr>
          <a:xfrm>
            <a:off x="457200" y="342900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Canva Sans Bold" panose="020B0604020202020204" charset="0"/>
              </a:rPr>
              <a:t>REFERENCES: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9F05F8-9058-765C-F747-3ACF9041194C}"/>
              </a:ext>
            </a:extLst>
          </p:cNvPr>
          <p:cNvSpPr txBox="1"/>
          <p:nvPr/>
        </p:nvSpPr>
        <p:spPr>
          <a:xfrm>
            <a:off x="2133600" y="1714500"/>
            <a:ext cx="1432560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nva Sans" panose="020B0604020202020204" charset="0"/>
              </a:rPr>
              <a:t>1. Longitudinal Alzheimer’s Disease Progression Prediction With Modality Uncertainty and Optimization of Information Flow </a:t>
            </a:r>
            <a:r>
              <a:rPr lang="en-IN" sz="2800" dirty="0">
                <a:latin typeface="Canva Sans" panose="020B0604020202020204" charset="0"/>
                <a:hlinkClick r:id="rId2"/>
              </a:rPr>
              <a:t>https://ieeexplore.ieee.org/document/10702601</a:t>
            </a:r>
            <a:br>
              <a:rPr lang="en-IN" sz="2800" dirty="0">
                <a:latin typeface="Canva Sans" panose="020B0604020202020204" charset="0"/>
              </a:rPr>
            </a:br>
            <a:br>
              <a:rPr lang="en-IN" sz="2800" dirty="0">
                <a:latin typeface="Canva Sans" panose="020B0604020202020204" charset="0"/>
              </a:rPr>
            </a:br>
            <a:r>
              <a:rPr lang="en-IN" sz="2800" dirty="0">
                <a:latin typeface="Canva Sans" panose="020B0604020202020204" charset="0"/>
              </a:rPr>
              <a:t>2. </a:t>
            </a:r>
            <a:r>
              <a:rPr lang="en-US" sz="2800" kern="1200" dirty="0">
                <a:solidFill>
                  <a:srgbClr val="000000"/>
                </a:solidFill>
                <a:effectLst/>
                <a:latin typeface="Canva Sans" panose="020B0604020202020204" charset="0"/>
              </a:rPr>
              <a:t>Integrating Pause Information with Word Embeddings in Language Models for Alzheimer’s Disease Detection from Spontaneous Speech</a:t>
            </a:r>
            <a:r>
              <a:rPr lang="en-US" sz="2800" kern="1200" dirty="0">
                <a:solidFill>
                  <a:srgbClr val="000000"/>
                </a:solidFill>
                <a:effectLst/>
                <a:latin typeface="Canva Sans" panose="020B0604020202020204" charset="0"/>
                <a:hlinkClick r:id="rId3"/>
              </a:rPr>
              <a:t> https://ieeexplore.ieee.org/document/10888563</a:t>
            </a:r>
            <a:br>
              <a:rPr lang="en-US" sz="2800" kern="1200" dirty="0">
                <a:solidFill>
                  <a:srgbClr val="000000"/>
                </a:solidFill>
                <a:effectLst/>
                <a:latin typeface="Canva Sans" panose="020B0604020202020204" charset="0"/>
              </a:rPr>
            </a:br>
            <a:endParaRPr lang="en-IN" sz="2800" dirty="0">
              <a:effectLst/>
              <a:latin typeface="Canva Sans" panose="020B0604020202020204" charset="0"/>
            </a:endParaRPr>
          </a:p>
          <a:p>
            <a:r>
              <a:rPr lang="en-US" sz="2800" kern="1200" dirty="0">
                <a:solidFill>
                  <a:srgbClr val="000000"/>
                </a:solidFill>
                <a:effectLst/>
                <a:latin typeface="Canva Sans" panose="020B0604020202020204" charset="0"/>
              </a:rPr>
              <a:t>3. Total Body 100-mGy X-irradiation Does Not Induce Alzheimer’s Disease-Like Pathogenesis or Memory Impairment in Mice</a:t>
            </a:r>
            <a:br>
              <a:rPr lang="en-US" sz="2800" kern="1200" dirty="0">
                <a:solidFill>
                  <a:srgbClr val="000000"/>
                </a:solidFill>
                <a:effectLst/>
                <a:latin typeface="Canva Sans" panose="020B0604020202020204" charset="0"/>
              </a:rPr>
            </a:br>
            <a:r>
              <a:rPr lang="en-US" sz="2800" kern="1200" dirty="0">
                <a:solidFill>
                  <a:srgbClr val="000000"/>
                </a:solidFill>
                <a:effectLst/>
                <a:latin typeface="Canva Sans" panose="020B0604020202020204" charset="0"/>
                <a:hlinkClick r:id="rId4"/>
              </a:rPr>
              <a:t>https://ieeexplore.ieee.org/document/9809963/</a:t>
            </a:r>
            <a:br>
              <a:rPr lang="en-US" sz="2800" kern="1200" dirty="0">
                <a:solidFill>
                  <a:srgbClr val="000000"/>
                </a:solidFill>
                <a:effectLst/>
                <a:latin typeface="Canva Sans" panose="020B0604020202020204" charset="0"/>
              </a:rPr>
            </a:br>
            <a:br>
              <a:rPr lang="en-US" sz="2800" kern="1200" dirty="0">
                <a:solidFill>
                  <a:srgbClr val="000000"/>
                </a:solidFill>
                <a:effectLst/>
                <a:latin typeface="Canva Sans" panose="020B0604020202020204" charset="0"/>
              </a:rPr>
            </a:br>
            <a:r>
              <a:rPr lang="en-US" sz="2800" kern="1200" dirty="0">
                <a:solidFill>
                  <a:srgbClr val="000000"/>
                </a:solidFill>
                <a:effectLst/>
                <a:latin typeface="Canva Sans" panose="020B0604020202020204" charset="0"/>
              </a:rPr>
              <a:t>4. Binary Classification Study of Alzheimer’s Disease Based on a Novel Subclass Weighted Logistic Regression Method</a:t>
            </a:r>
            <a:br>
              <a:rPr lang="en-US" sz="2800" dirty="0">
                <a:solidFill>
                  <a:srgbClr val="000000"/>
                </a:solidFill>
                <a:latin typeface="Canva Sans" panose="020B0604020202020204" charset="0"/>
              </a:rPr>
            </a:br>
            <a:r>
              <a:rPr lang="en-IN" sz="2800" dirty="0">
                <a:latin typeface="Canva Sans" panose="020B0604020202020204" charset="0"/>
                <a:hlinkClick r:id="rId4"/>
              </a:rPr>
              <a:t>https://ieeexplore.ieee.org/document/9809963/</a:t>
            </a:r>
            <a:endParaRPr lang="en-IN" sz="2800" dirty="0">
              <a:latin typeface="Canva Sans" panose="020B06040202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7200" y="637809"/>
            <a:ext cx="5822957" cy="719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27"/>
              </a:lnSpc>
            </a:pPr>
            <a:r>
              <a:rPr lang="en-US" sz="4305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Problem Statement: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618249"/>
            <a:ext cx="16230600" cy="8381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Alzheimer's disease (AD) is a progressive neurodegenerative disorder that leads to cognitive decline and memory loss.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Early detection and accurate classification of Alzheimer’s stages (Non-Demented, Very Mild Demented, Mild Demented, Moderate Demented) are crucial for effective intervention and treatment.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Traditional diagnostic methods rely heavily on clinical assessments and manual interpretation of MRI scans, which are time-consuming, subjective, and prone to human error.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There is a need for an automated and accurate system to classify the severity of Alzheimer's disease using brain MRI data.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8CACC1-4AEC-CFBE-ECD5-CBA3CC3BDF82}"/>
              </a:ext>
            </a:extLst>
          </p:cNvPr>
          <p:cNvSpPr txBox="1"/>
          <p:nvPr/>
        </p:nvSpPr>
        <p:spPr>
          <a:xfrm>
            <a:off x="1905000" y="876300"/>
            <a:ext cx="15240000" cy="8991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ABCFE3-3689-670B-B7B5-DC19C749717D}"/>
              </a:ext>
            </a:extLst>
          </p:cNvPr>
          <p:cNvSpPr txBox="1"/>
          <p:nvPr/>
        </p:nvSpPr>
        <p:spPr>
          <a:xfrm>
            <a:off x="1524000" y="1562100"/>
            <a:ext cx="152400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1200" dirty="0">
                <a:solidFill>
                  <a:srgbClr val="000000"/>
                </a:solidFill>
                <a:effectLst/>
                <a:latin typeface="Canva Sans" panose="020B0604020202020204" charset="0"/>
              </a:rPr>
              <a:t>5. Alzheimer’s Disease Diagnosis in the Preclinical Stage: Normal Aging or Dementia</a:t>
            </a:r>
            <a:br>
              <a:rPr lang="en-US" sz="2800" kern="1200" dirty="0">
                <a:solidFill>
                  <a:srgbClr val="000000"/>
                </a:solidFill>
                <a:effectLst/>
                <a:latin typeface="Canva Sans" panose="020B0604020202020204" charset="0"/>
              </a:rPr>
            </a:br>
            <a:r>
              <a:rPr lang="en-US" sz="2800" kern="1200" dirty="0">
                <a:solidFill>
                  <a:srgbClr val="000000"/>
                </a:solidFill>
                <a:effectLst/>
                <a:latin typeface="Canva Sans" panose="020B0604020202020204" charset="0"/>
                <a:hlinkClick r:id="rId2"/>
              </a:rPr>
              <a:t>https://ieeexplore.ieee.org/document/10472088/</a:t>
            </a:r>
            <a:endParaRPr lang="en-IN" sz="2800" dirty="0">
              <a:effectLst/>
              <a:latin typeface="Canva Sans" panose="020B0604020202020204" charset="0"/>
            </a:endParaRPr>
          </a:p>
          <a:p>
            <a:br>
              <a:rPr lang="en-IN" sz="2800" dirty="0">
                <a:latin typeface="Canva Sans" panose="020B0604020202020204" charset="0"/>
              </a:rPr>
            </a:br>
            <a:r>
              <a:rPr lang="en-IN" sz="2800" dirty="0">
                <a:latin typeface="Canva Sans" panose="020B0604020202020204" charset="0"/>
              </a:rPr>
              <a:t>6. </a:t>
            </a:r>
            <a:r>
              <a:rPr lang="en-US" sz="2800" kern="1200" dirty="0">
                <a:solidFill>
                  <a:srgbClr val="000000"/>
                </a:solidFill>
                <a:effectLst/>
                <a:latin typeface="Canva Sans" panose="020B0604020202020204" charset="0"/>
              </a:rPr>
              <a:t>Cognitive Decline Detection for Alzheimer’s Disease Patients Through an Activity of Daily Living (ADL)</a:t>
            </a:r>
            <a:endParaRPr lang="en-IN" sz="2800" dirty="0">
              <a:effectLst/>
              <a:latin typeface="Canva Sans" panose="020B0604020202020204" charset="0"/>
            </a:endParaRPr>
          </a:p>
          <a:p>
            <a:r>
              <a:rPr lang="en-IN" sz="2800" dirty="0">
                <a:latin typeface="Canva Sans" panose="020B0604020202020204" charset="0"/>
                <a:hlinkClick r:id="rId3"/>
              </a:rPr>
              <a:t>https://ieeexplore.ieee.org/document/9849698/</a:t>
            </a:r>
            <a:br>
              <a:rPr lang="en-IN" sz="2800" dirty="0">
                <a:latin typeface="Canva Sans" panose="020B0604020202020204" charset="0"/>
              </a:rPr>
            </a:br>
            <a:br>
              <a:rPr lang="en-IN" sz="2800" dirty="0">
                <a:latin typeface="Canva Sans" panose="020B0604020202020204" charset="0"/>
              </a:rPr>
            </a:br>
            <a:r>
              <a:rPr lang="en-IN" sz="2800" dirty="0">
                <a:latin typeface="Canva Sans" panose="020B0604020202020204" charset="0"/>
              </a:rPr>
              <a:t>7. </a:t>
            </a:r>
            <a:r>
              <a:rPr lang="en-US" sz="2800" kern="1200" dirty="0">
                <a:solidFill>
                  <a:srgbClr val="000000"/>
                </a:solidFill>
                <a:effectLst/>
                <a:latin typeface="Canva Sans" panose="020B0604020202020204" charset="0"/>
              </a:rPr>
              <a:t>Volumetric Feature-Based Alzheimer’s Disease Diagnosis From </a:t>
            </a:r>
            <a:r>
              <a:rPr lang="en-US" sz="2800" kern="1200" dirty="0" err="1">
                <a:solidFill>
                  <a:srgbClr val="000000"/>
                </a:solidFill>
                <a:effectLst/>
                <a:latin typeface="Canva Sans" panose="020B0604020202020204" charset="0"/>
              </a:rPr>
              <a:t>sMRI</a:t>
            </a:r>
            <a:r>
              <a:rPr lang="en-US" sz="2800" kern="1200" dirty="0">
                <a:solidFill>
                  <a:srgbClr val="000000"/>
                </a:solidFill>
                <a:effectLst/>
                <a:latin typeface="Canva Sans" panose="020B0604020202020204" charset="0"/>
              </a:rPr>
              <a:t> Data Using a CNN and a DNN</a:t>
            </a:r>
            <a:endParaRPr lang="en-IN" sz="2800" dirty="0">
              <a:effectLst/>
              <a:latin typeface="Canva Sans" panose="020B0604020202020204" charset="0"/>
            </a:endParaRPr>
          </a:p>
          <a:p>
            <a:r>
              <a:rPr lang="en-IN" sz="2800" dirty="0">
                <a:latin typeface="Canva Sans" panose="020B0604020202020204" charset="0"/>
                <a:hlinkClick r:id="rId4"/>
              </a:rPr>
              <a:t>https://ieeexplore.ieee.org/document/9354805/</a:t>
            </a:r>
            <a:br>
              <a:rPr lang="en-IN" sz="2800" dirty="0">
                <a:latin typeface="Canva Sans" panose="020B0604020202020204" charset="0"/>
              </a:rPr>
            </a:br>
            <a:br>
              <a:rPr lang="en-IN" sz="2800" dirty="0">
                <a:latin typeface="Canva Sans" panose="020B0604020202020204" charset="0"/>
              </a:rPr>
            </a:br>
            <a:r>
              <a:rPr lang="en-IN" sz="2800" dirty="0">
                <a:latin typeface="Canva Sans" panose="020B0604020202020204" charset="0"/>
              </a:rPr>
              <a:t>8. </a:t>
            </a:r>
            <a:r>
              <a:rPr lang="en-US" sz="2800" kern="1200" dirty="0">
                <a:solidFill>
                  <a:srgbClr val="000000"/>
                </a:solidFill>
                <a:effectLst/>
                <a:latin typeface="Canva Sans" panose="020B0604020202020204" charset="0"/>
              </a:rPr>
              <a:t>ML-Powered Handwriting Analysis for Early Detection of Alzheimer’s Disease</a:t>
            </a:r>
            <a:br>
              <a:rPr lang="en-US" sz="2800" kern="1200" dirty="0">
                <a:solidFill>
                  <a:srgbClr val="000000"/>
                </a:solidFill>
                <a:effectLst/>
                <a:latin typeface="Canva Sans" panose="020B0604020202020204" charset="0"/>
              </a:rPr>
            </a:br>
            <a:r>
              <a:rPr lang="en-US" sz="2800" kern="1200" dirty="0">
                <a:solidFill>
                  <a:srgbClr val="000000"/>
                </a:solidFill>
                <a:effectLst/>
                <a:latin typeface="Canva Sans" panose="020B0604020202020204" charset="0"/>
                <a:hlinkClick r:id="rId5"/>
              </a:rPr>
              <a:t>https://ieeexplore.ieee.org/document/10530648</a:t>
            </a:r>
            <a:endParaRPr lang="en-IN" sz="2800" dirty="0">
              <a:effectLst/>
              <a:latin typeface="Canva Sans" panose="020B0604020202020204" charset="0"/>
            </a:endParaRPr>
          </a:p>
          <a:p>
            <a:endParaRPr lang="en-IN" sz="2800" dirty="0">
              <a:latin typeface="Canv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362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9600" y="637809"/>
            <a:ext cx="3003277" cy="719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27"/>
              </a:lnSpc>
            </a:pPr>
            <a:r>
              <a:rPr lang="en-US" sz="4305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Objective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998332"/>
            <a:ext cx="16230600" cy="8381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 develop a deep learning-based automated system for predicting the severity levels of Alzheimer’s disease using MRI images.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To segment MRI brain scans to focus on regions of interest using U-Net architecture, improving feature extraction.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 utilize transfer learning with ResNet-101 for accurate classification into four categories: Non-Demented, Very Mild Demented, Mild Demented, and Moderate Demented.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 achieve high accuracy, precision, and sensitivity in Alzheimer’s stage classification, improving early diagnosis and aiding clinicians in decision-making.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637809"/>
            <a:ext cx="4197474" cy="728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7"/>
              </a:lnSpc>
            </a:pPr>
            <a:r>
              <a:rPr lang="en-US" sz="430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Existing System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998332"/>
            <a:ext cx="16230600" cy="658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Traditional diagnostic approaches for Alzheimer’s include: Neuropsychological assessments, Manual analysis of MRI scans by radiologists or neurologists.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Deep learning methods, including Convolutional Neural Networks (CNNs), have been applied but often lack preprocessing like segmentation or rely on limited data.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Several models only focus on binary classification (Alzheimer’s vs. Non-Alzheimer’s) rather than multi-class severity prediction.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637809"/>
            <a:ext cx="8027268" cy="728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7"/>
              </a:lnSpc>
            </a:pPr>
            <a:r>
              <a:rPr lang="en-US" sz="430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Challenges in Existing System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24305" y="1905635"/>
            <a:ext cx="16230600" cy="8576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Manual Diagnosis Limitations: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 Time-consuming and prone to human error. Subjective interpretation can lead to inconsistent diagnoses.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Limited Multi-Class Prediction: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 Many existing systems focus on detecting the presence of Alzheimer’s but not its severity.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 Imbalance: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  Limited data availability for certain classes like Moderate Demented leads to biased models.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Lower Accuracy &amp; Generalization: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 Existing machine learning methods may suffer from overfitting or underfitting, with limited ability to generalize across new datasets.</a:t>
            </a: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00" y="637809"/>
            <a:ext cx="5479405" cy="719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27"/>
              </a:lnSpc>
            </a:pPr>
            <a:r>
              <a:rPr lang="en-US" sz="4305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Proposed System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998332"/>
            <a:ext cx="16230600" cy="6955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system processes MRI brain images through normalization, resizing, and grayscale-to-RGB conversion for model compatibility.</a:t>
            </a:r>
          </a:p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U-Net segmentation isolates critical brain regions to enhance feature focus and improve classification accuracy.</a:t>
            </a:r>
          </a:p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ResNet-101, with transfer learning, extracts deep features and classifies Alzheimer’s stages: Non-Demented, Very Mild, Mild, and Moderate Demented.</a:t>
            </a:r>
          </a:p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model is trained, validated, and evaluated, achieving 96.06% accuracy in multi-class Alzheimer’s severity prediction.</a:t>
            </a:r>
          </a:p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Enables automated, accurate, and scalable Alzheimer’s stage detection to support early diagnosis and clinical decision-making.</a:t>
            </a:r>
          </a:p>
          <a:p>
            <a:pPr algn="l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66512" y="2569213"/>
            <a:ext cx="1028222" cy="1417349"/>
          </a:xfrm>
          <a:custGeom>
            <a:avLst/>
            <a:gdLst/>
            <a:ahLst/>
            <a:cxnLst/>
            <a:rect l="l" t="t" r="r" b="b"/>
            <a:pathLst>
              <a:path w="1028222" h="1417349">
                <a:moveTo>
                  <a:pt x="0" y="0"/>
                </a:moveTo>
                <a:lnTo>
                  <a:pt x="1028222" y="0"/>
                </a:lnTo>
                <a:lnTo>
                  <a:pt x="1028222" y="1417349"/>
                </a:lnTo>
                <a:lnTo>
                  <a:pt x="0" y="1417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 rot="16200000">
            <a:off x="3259148" y="2703879"/>
            <a:ext cx="653248" cy="1242974"/>
          </a:xfrm>
          <a:custGeom>
            <a:avLst/>
            <a:gdLst/>
            <a:ahLst/>
            <a:cxnLst/>
            <a:rect l="l" t="t" r="r" b="b"/>
            <a:pathLst>
              <a:path w="400709" h="541498">
                <a:moveTo>
                  <a:pt x="0" y="0"/>
                </a:moveTo>
                <a:lnTo>
                  <a:pt x="400708" y="0"/>
                </a:lnTo>
                <a:lnTo>
                  <a:pt x="400708" y="541499"/>
                </a:lnTo>
                <a:lnTo>
                  <a:pt x="0" y="541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16200000">
            <a:off x="7480750" y="2750737"/>
            <a:ext cx="593666" cy="1208840"/>
          </a:xfrm>
          <a:custGeom>
            <a:avLst/>
            <a:gdLst/>
            <a:ahLst/>
            <a:cxnLst/>
            <a:rect l="l" t="t" r="r" b="b"/>
            <a:pathLst>
              <a:path w="441081" h="596055">
                <a:moveTo>
                  <a:pt x="0" y="0"/>
                </a:moveTo>
                <a:lnTo>
                  <a:pt x="441080" y="0"/>
                </a:lnTo>
                <a:lnTo>
                  <a:pt x="441080" y="596055"/>
                </a:lnTo>
                <a:lnTo>
                  <a:pt x="0" y="5960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rot="16200000">
            <a:off x="11608644" y="2763831"/>
            <a:ext cx="653249" cy="1123065"/>
          </a:xfrm>
          <a:custGeom>
            <a:avLst/>
            <a:gdLst/>
            <a:ahLst/>
            <a:cxnLst/>
            <a:rect l="l" t="t" r="r" b="b"/>
            <a:pathLst>
              <a:path w="441081" h="596055">
                <a:moveTo>
                  <a:pt x="0" y="0"/>
                </a:moveTo>
                <a:lnTo>
                  <a:pt x="441080" y="0"/>
                </a:lnTo>
                <a:lnTo>
                  <a:pt x="441080" y="596055"/>
                </a:lnTo>
                <a:lnTo>
                  <a:pt x="0" y="5960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3716001" y="4289703"/>
            <a:ext cx="609599" cy="1372333"/>
          </a:xfrm>
          <a:custGeom>
            <a:avLst/>
            <a:gdLst/>
            <a:ahLst/>
            <a:cxnLst/>
            <a:rect l="l" t="t" r="r" b="b"/>
            <a:pathLst>
              <a:path w="400709" h="541498">
                <a:moveTo>
                  <a:pt x="0" y="0"/>
                </a:moveTo>
                <a:lnTo>
                  <a:pt x="400708" y="0"/>
                </a:lnTo>
                <a:lnTo>
                  <a:pt x="400708" y="541498"/>
                </a:lnTo>
                <a:lnTo>
                  <a:pt x="0" y="5414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5400000">
            <a:off x="11565615" y="6210187"/>
            <a:ext cx="653249" cy="1012144"/>
          </a:xfrm>
          <a:custGeom>
            <a:avLst/>
            <a:gdLst/>
            <a:ahLst/>
            <a:cxnLst/>
            <a:rect l="l" t="t" r="r" b="b"/>
            <a:pathLst>
              <a:path w="445971" h="354368">
                <a:moveTo>
                  <a:pt x="0" y="0"/>
                </a:moveTo>
                <a:lnTo>
                  <a:pt x="445971" y="0"/>
                </a:lnTo>
                <a:lnTo>
                  <a:pt x="445971" y="354368"/>
                </a:lnTo>
                <a:lnTo>
                  <a:pt x="0" y="3543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96469" r="-15524"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5400000">
            <a:off x="7479300" y="6228809"/>
            <a:ext cx="644794" cy="1208840"/>
          </a:xfrm>
          <a:custGeom>
            <a:avLst/>
            <a:gdLst/>
            <a:ahLst/>
            <a:cxnLst/>
            <a:rect l="l" t="t" r="r" b="b"/>
            <a:pathLst>
              <a:path w="477576" h="645373">
                <a:moveTo>
                  <a:pt x="0" y="0"/>
                </a:moveTo>
                <a:lnTo>
                  <a:pt x="477576" y="0"/>
                </a:lnTo>
                <a:lnTo>
                  <a:pt x="477576" y="645373"/>
                </a:lnTo>
                <a:lnTo>
                  <a:pt x="0" y="6453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8590901" y="6110571"/>
            <a:ext cx="2616586" cy="1312191"/>
          </a:xfrm>
          <a:custGeom>
            <a:avLst/>
            <a:gdLst/>
            <a:ahLst/>
            <a:cxnLst/>
            <a:rect l="l" t="t" r="r" b="b"/>
            <a:pathLst>
              <a:path w="2402180" h="1312191">
                <a:moveTo>
                  <a:pt x="0" y="0"/>
                </a:moveTo>
                <a:lnTo>
                  <a:pt x="2402180" y="0"/>
                </a:lnTo>
                <a:lnTo>
                  <a:pt x="2402180" y="1312190"/>
                </a:lnTo>
                <a:lnTo>
                  <a:pt x="0" y="13121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637809"/>
            <a:ext cx="2805261" cy="728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7"/>
              </a:lnSpc>
            </a:pPr>
            <a:r>
              <a:rPr lang="en-US" sz="430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Flow chart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95020" y="3186630"/>
            <a:ext cx="971207" cy="335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Dataset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4328317" y="2505246"/>
            <a:ext cx="2616587" cy="1429311"/>
            <a:chOff x="-61948" y="42704"/>
            <a:chExt cx="3488783" cy="1905748"/>
          </a:xfrm>
        </p:grpSpPr>
        <p:sp>
          <p:nvSpPr>
            <p:cNvPr id="14" name="Freeform 14"/>
            <p:cNvSpPr/>
            <p:nvPr/>
          </p:nvSpPr>
          <p:spPr>
            <a:xfrm>
              <a:off x="-61948" y="42704"/>
              <a:ext cx="3488783" cy="1905748"/>
            </a:xfrm>
            <a:custGeom>
              <a:avLst/>
              <a:gdLst/>
              <a:ahLst/>
              <a:cxnLst/>
              <a:rect l="l" t="t" r="r" b="b"/>
              <a:pathLst>
                <a:path w="3488783" h="1905748">
                  <a:moveTo>
                    <a:pt x="0" y="0"/>
                  </a:moveTo>
                  <a:lnTo>
                    <a:pt x="3488783" y="0"/>
                  </a:lnTo>
                  <a:lnTo>
                    <a:pt x="3488783" y="1905748"/>
                  </a:lnTo>
                  <a:lnTo>
                    <a:pt x="0" y="19057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208842" y="354426"/>
              <a:ext cx="2923483" cy="1153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45"/>
                </a:lnSpc>
              </a:pPr>
              <a:r>
                <a:rPr lang="en-US" sz="22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Data </a:t>
              </a:r>
            </a:p>
            <a:p>
              <a:pPr algn="ctr">
                <a:lnSpc>
                  <a:spcPts val="3545"/>
                </a:lnSpc>
              </a:pPr>
              <a:r>
                <a:rPr lang="en-US" sz="22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preprocessing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2649908" y="2638749"/>
            <a:ext cx="2763205" cy="1338947"/>
          </a:xfrm>
          <a:custGeom>
            <a:avLst/>
            <a:gdLst/>
            <a:ahLst/>
            <a:cxnLst/>
            <a:rect l="l" t="t" r="r" b="b"/>
            <a:pathLst>
              <a:path w="2451162" h="1338947">
                <a:moveTo>
                  <a:pt x="0" y="0"/>
                </a:moveTo>
                <a:lnTo>
                  <a:pt x="2451162" y="0"/>
                </a:lnTo>
                <a:lnTo>
                  <a:pt x="2451162" y="1338947"/>
                </a:lnTo>
                <a:lnTo>
                  <a:pt x="0" y="13389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2754834" y="2838547"/>
            <a:ext cx="2568881" cy="701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18"/>
              </a:lnSpc>
            </a:pPr>
            <a:r>
              <a:rPr lang="en-US" sz="22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Model Selection</a:t>
            </a:r>
          </a:p>
          <a:p>
            <a:pPr algn="ctr">
              <a:lnSpc>
                <a:spcPts val="2818"/>
              </a:lnSpc>
            </a:pPr>
            <a:r>
              <a:rPr lang="en-US" sz="22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(ResNet-101)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757149" y="6480699"/>
            <a:ext cx="2323412" cy="3708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3"/>
              </a:lnSpc>
            </a:pPr>
            <a:r>
              <a:rPr lang="en-US" sz="2195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Model Training </a:t>
            </a:r>
          </a:p>
        </p:txBody>
      </p:sp>
      <p:sp>
        <p:nvSpPr>
          <p:cNvPr id="19" name="Freeform 19"/>
          <p:cNvSpPr/>
          <p:nvPr/>
        </p:nvSpPr>
        <p:spPr>
          <a:xfrm>
            <a:off x="8591474" y="2540296"/>
            <a:ext cx="2616587" cy="1429311"/>
          </a:xfrm>
          <a:custGeom>
            <a:avLst/>
            <a:gdLst/>
            <a:ahLst/>
            <a:cxnLst/>
            <a:rect l="l" t="t" r="r" b="b"/>
            <a:pathLst>
              <a:path w="2616587" h="1429311">
                <a:moveTo>
                  <a:pt x="0" y="0"/>
                </a:moveTo>
                <a:lnTo>
                  <a:pt x="2616588" y="0"/>
                </a:lnTo>
                <a:lnTo>
                  <a:pt x="2616588" y="1429311"/>
                </a:lnTo>
                <a:lnTo>
                  <a:pt x="0" y="14293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8748106" y="2803735"/>
            <a:ext cx="2308472" cy="1130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85"/>
              </a:lnSpc>
            </a:pPr>
            <a:r>
              <a:rPr lang="en-US" sz="22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Image segmentation</a:t>
            </a:r>
          </a:p>
          <a:p>
            <a:pPr algn="ctr">
              <a:lnSpc>
                <a:spcPts val="2985"/>
              </a:lnSpc>
            </a:pPr>
            <a:r>
              <a:rPr lang="en-US" sz="22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(U-Net)</a:t>
            </a:r>
          </a:p>
        </p:txBody>
      </p:sp>
      <p:sp>
        <p:nvSpPr>
          <p:cNvPr id="24" name="Freeform 24"/>
          <p:cNvSpPr/>
          <p:nvPr/>
        </p:nvSpPr>
        <p:spPr>
          <a:xfrm>
            <a:off x="4364857" y="6196879"/>
            <a:ext cx="2616587" cy="1312191"/>
          </a:xfrm>
          <a:custGeom>
            <a:avLst/>
            <a:gdLst/>
            <a:ahLst/>
            <a:cxnLst/>
            <a:rect l="l" t="t" r="r" b="b"/>
            <a:pathLst>
              <a:path w="2402180" h="1312191">
                <a:moveTo>
                  <a:pt x="0" y="0"/>
                </a:moveTo>
                <a:lnTo>
                  <a:pt x="2402180" y="0"/>
                </a:lnTo>
                <a:lnTo>
                  <a:pt x="2402180" y="1312191"/>
                </a:lnTo>
                <a:lnTo>
                  <a:pt x="0" y="13121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5" name="Freeform 25"/>
          <p:cNvSpPr/>
          <p:nvPr/>
        </p:nvSpPr>
        <p:spPr>
          <a:xfrm>
            <a:off x="704648" y="6196880"/>
            <a:ext cx="2402180" cy="1312191"/>
          </a:xfrm>
          <a:custGeom>
            <a:avLst/>
            <a:gdLst/>
            <a:ahLst/>
            <a:cxnLst/>
            <a:rect l="l" t="t" r="r" b="b"/>
            <a:pathLst>
              <a:path w="2402180" h="1312191">
                <a:moveTo>
                  <a:pt x="0" y="0"/>
                </a:moveTo>
                <a:lnTo>
                  <a:pt x="2402179" y="0"/>
                </a:lnTo>
                <a:lnTo>
                  <a:pt x="2402179" y="1312191"/>
                </a:lnTo>
                <a:lnTo>
                  <a:pt x="0" y="13121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5400000">
            <a:off x="3483827" y="6379808"/>
            <a:ext cx="592406" cy="854460"/>
          </a:xfrm>
          <a:custGeom>
            <a:avLst/>
            <a:gdLst/>
            <a:ahLst/>
            <a:cxnLst/>
            <a:rect l="l" t="t" r="r" b="b"/>
            <a:pathLst>
              <a:path w="500529" h="676390">
                <a:moveTo>
                  <a:pt x="0" y="0"/>
                </a:moveTo>
                <a:lnTo>
                  <a:pt x="500529" y="0"/>
                </a:lnTo>
                <a:lnTo>
                  <a:pt x="500529" y="676390"/>
                </a:lnTo>
                <a:lnTo>
                  <a:pt x="0" y="6763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7" name="TextBox 27"/>
          <p:cNvSpPr txBox="1"/>
          <p:nvPr/>
        </p:nvSpPr>
        <p:spPr>
          <a:xfrm>
            <a:off x="4432064" y="6357100"/>
            <a:ext cx="2482175" cy="7751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98"/>
              </a:lnSpc>
            </a:pPr>
            <a:r>
              <a:rPr lang="en-US" sz="221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Model Evaluation (</a:t>
            </a:r>
            <a:r>
              <a:rPr lang="en-US" sz="24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Classification</a:t>
            </a:r>
            <a:r>
              <a:rPr lang="en-US" sz="221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  <a:endParaRPr lang="en-US" sz="24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796986" y="6510832"/>
            <a:ext cx="2278782" cy="762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8"/>
              </a:lnSpc>
            </a:pPr>
            <a:r>
              <a:rPr lang="en-US" sz="221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Prediction/Inference </a:t>
            </a:r>
          </a:p>
        </p:txBody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FF35813B-9B61-D6C7-BC0E-333CAA6FA619}"/>
              </a:ext>
            </a:extLst>
          </p:cNvPr>
          <p:cNvSpPr/>
          <p:nvPr/>
        </p:nvSpPr>
        <p:spPr>
          <a:xfrm>
            <a:off x="12649909" y="5997297"/>
            <a:ext cx="2763205" cy="1423431"/>
          </a:xfrm>
          <a:custGeom>
            <a:avLst/>
            <a:gdLst/>
            <a:ahLst/>
            <a:cxnLst/>
            <a:rect l="l" t="t" r="r" b="b"/>
            <a:pathLst>
              <a:path w="2451162" h="1338947">
                <a:moveTo>
                  <a:pt x="0" y="0"/>
                </a:moveTo>
                <a:lnTo>
                  <a:pt x="2451162" y="0"/>
                </a:lnTo>
                <a:lnTo>
                  <a:pt x="2451162" y="1338947"/>
                </a:lnTo>
                <a:lnTo>
                  <a:pt x="0" y="13389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C253CD-9219-56D0-C974-3090E5791E06}"/>
              </a:ext>
            </a:extLst>
          </p:cNvPr>
          <p:cNvSpPr txBox="1"/>
          <p:nvPr/>
        </p:nvSpPr>
        <p:spPr>
          <a:xfrm>
            <a:off x="12762287" y="6316026"/>
            <a:ext cx="2971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/>
              <a:t>Model Customization      (Transfer learning)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3400" y="311485"/>
            <a:ext cx="6053733" cy="719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27"/>
              </a:lnSpc>
            </a:pPr>
            <a:r>
              <a:rPr lang="en-US" sz="4305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Module Descriptions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618249"/>
            <a:ext cx="17259300" cy="11022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Data collection and Preprocessing Module</a:t>
            </a:r>
          </a:p>
          <a:p>
            <a:pPr algn="l">
              <a:lnSpc>
                <a:spcPts val="4620"/>
              </a:lnSpc>
            </a:pPr>
            <a:endParaRPr lang="en-US" sz="33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Collect MRI images from the Kaggle Alzheimer’s MRI dataset.</a:t>
            </a:r>
          </a:p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Dataset contains four categories: Non-Demented, Very Mild Demented, Mild      Demented, Moderate Demented.</a:t>
            </a:r>
          </a:p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Normalize and standardize MRI images to ensure uniform input.</a:t>
            </a:r>
          </a:p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Resize images to a fixed dimension (128 × 128 pixels).</a:t>
            </a:r>
          </a:p>
          <a:p>
            <a:pPr algn="l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620"/>
              </a:lnSpc>
            </a:pPr>
            <a:r>
              <a:rPr lang="en-US" sz="3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Image Segmentation Module (U-Net)</a:t>
            </a:r>
          </a:p>
          <a:p>
            <a:pPr algn="l">
              <a:lnSpc>
                <a:spcPts val="4620"/>
              </a:lnSpc>
            </a:pPr>
            <a:endParaRPr lang="en-US" sz="33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Segment MRI brain images to highlight key regions of interest.</a:t>
            </a:r>
          </a:p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U-Net architecture separates structures like the hippocampus which are important for detecting Alzheimer’s progression.</a:t>
            </a:r>
          </a:p>
          <a:p>
            <a:pPr algn="l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62025"/>
            <a:ext cx="17259300" cy="763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Feature Extraction &amp; Classification Module (ResNet-101)</a:t>
            </a:r>
          </a:p>
          <a:p>
            <a:pPr algn="l">
              <a:lnSpc>
                <a:spcPts val="4620"/>
              </a:lnSpc>
            </a:pPr>
            <a:endParaRPr lang="en-US" sz="33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 transfer learning with ResNet-101 to extract features from segmented images.</a:t>
            </a:r>
          </a:p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Fine-tune the model to classify images into four categories based on Alzheimer’s severity.</a:t>
            </a:r>
          </a:p>
          <a:p>
            <a:pPr algn="l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620"/>
              </a:lnSpc>
            </a:pPr>
            <a:r>
              <a:rPr lang="en-US" sz="3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 Training and Validation Module</a:t>
            </a:r>
          </a:p>
          <a:p>
            <a:pPr algn="l">
              <a:lnSpc>
                <a:spcPts val="4620"/>
              </a:lnSpc>
            </a:pPr>
            <a:endParaRPr lang="en-US" sz="33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Split the dataset (80% training, 10% testing, 10% validation).</a:t>
            </a:r>
          </a:p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Evaluate model performance using accuracy, precision, recall, F1-score.</a:t>
            </a:r>
          </a:p>
          <a:p>
            <a:pPr algn="l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1486</Words>
  <Application>Microsoft Office PowerPoint</Application>
  <PresentationFormat>Custom</PresentationFormat>
  <Paragraphs>169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Canva Sans Bold</vt:lpstr>
      <vt:lpstr>Canva Sans</vt:lpstr>
      <vt:lpstr>Calibri</vt:lpstr>
      <vt:lpstr>Cormorant Garamond Bold Italics</vt:lpstr>
      <vt:lpstr>Quicksand Bold</vt:lpstr>
      <vt:lpstr>Quicksand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LITERATURE SURVEY</vt:lpstr>
      <vt:lpstr>LITERATURE SURVEY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Blue Simple Modern Enhancing Sales Strategy Presentation</dc:title>
  <cp:lastModifiedBy>MUTHUMAHA S</cp:lastModifiedBy>
  <cp:revision>9</cp:revision>
  <dcterms:created xsi:type="dcterms:W3CDTF">2006-08-16T00:00:00Z</dcterms:created>
  <dcterms:modified xsi:type="dcterms:W3CDTF">2025-04-08T17:07:01Z</dcterms:modified>
  <dc:identifier>DAGfnGcaycs</dc:identifier>
</cp:coreProperties>
</file>